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4.jpeg" ContentType="image/jpeg"/>
  <Override PartName="/ppt/media/image3.png" ContentType="image/png"/>
  <Override PartName="/ppt/media/image5.jpeg" ContentType="image/jpeg"/>
  <Override PartName="/ppt/media/image7.png" ContentType="image/png"/>
  <Override PartName="/ppt/media/image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CAC5E4-3CBE-455E-AE75-EEED4026CD4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BE1414-5415-43AC-B404-97290C99E64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4E1A10-208C-40B5-B212-4DFA9A765BE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31ABF5-068F-4A12-8190-8B6323A3442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8B2431A-0D8A-4865-8B9A-98DAEB7592F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B7DACDC-4D40-4744-92EB-780BBF2D7F3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2E5C811-8653-4115-825F-9C4D135604B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E3EC3E4-BAAA-4568-B700-AD582BDF802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C782907-7B7F-4F1A-A7DA-8AC5C652C67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26C7F82-7D23-4EFA-9B61-D3401D03F56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88A9F27-A1C2-4E2F-B988-525B17E051C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42E37A-B21D-4324-B789-AD8ADC8FAF9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1825424-DC5A-4A76-ACC1-43E9646D564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7EE2AC2-7109-46E4-A8F8-9F0E00DA131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4FBA9F2-FCCE-4067-ADA8-862E93953A7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A94D454-6FC9-426E-A7DB-2DE2F8EF50D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40F974A-234D-490D-9E5F-D03D548B4F5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ED77FD-00BC-4F72-986C-C3D163C9869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AB86DA-FF20-4F7B-B865-57B8517B5A1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671799-23EE-4B9B-9014-0B71354D7CE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8C6E6A-9B5E-4BA5-B784-C80D2665790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F47452-A65D-42CB-A99D-1D24AC77D3A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FD5F65-3B4A-49CB-AD02-F156FC676F7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29E0A3-4EFD-4D51-BDAC-B442576857D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&lt;页脚&gt;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39ABD13-9A42-4EA9-882D-32A1C9F79973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&lt;编号&gt;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&lt;日期/时间&gt;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zh-CN" sz="4400" spc="-1" strike="noStrike">
                <a:solidFill>
                  <a:srgbClr val="000000"/>
                </a:solidFill>
                <a:latin typeface="Arial"/>
              </a:rPr>
              <a:t>单击以编辑标题文本格式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3200" spc="-1" strike="noStrike">
                <a:solidFill>
                  <a:srgbClr val="000000"/>
                </a:solidFill>
                <a:latin typeface="Arial"/>
              </a:rPr>
              <a:t>点击以编辑提纲文本格式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2800" spc="-1" strike="noStrike">
                <a:solidFill>
                  <a:srgbClr val="000000"/>
                </a:solidFill>
                <a:latin typeface="Arial"/>
              </a:rPr>
              <a:t>第二提纲级别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400" spc="-1" strike="noStrike">
                <a:solidFill>
                  <a:srgbClr val="000000"/>
                </a:solidFill>
                <a:latin typeface="Arial"/>
              </a:rPr>
              <a:t>第三提纲级别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第四提纲级别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第五提纲级别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第六提纲级别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第七提纲级别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&lt;页脚&gt;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ED831A8-D7AA-432F-AC93-17B659F38637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&lt;编号&gt;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&lt;日期/时间&gt;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zh-CN" sz="4400" spc="-1" strike="noStrike">
                <a:solidFill>
                  <a:srgbClr val="000000"/>
                </a:solidFill>
                <a:latin typeface="Arial"/>
              </a:rPr>
              <a:t>单击以编辑标题文本格式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3200" spc="-1" strike="noStrike">
                <a:solidFill>
                  <a:srgbClr val="000000"/>
                </a:solidFill>
                <a:latin typeface="Arial"/>
              </a:rPr>
              <a:t>点击以编辑提纲文本格式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2800" spc="-1" strike="noStrike">
                <a:solidFill>
                  <a:srgbClr val="000000"/>
                </a:solidFill>
                <a:latin typeface="Arial"/>
              </a:rPr>
              <a:t>第二提纲级别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400" spc="-1" strike="noStrike">
                <a:solidFill>
                  <a:srgbClr val="000000"/>
                </a:solidFill>
                <a:latin typeface="Arial"/>
              </a:rPr>
              <a:t>第三提纲级别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第四提纲级别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第五提纲级别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第六提纲级别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第七提纲级别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74480" y="125280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</a:rPr>
              <a:t>Blast Vision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504000" y="3344760"/>
            <a:ext cx="9070560" cy="1032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2200" spc="-1" strike="noStrike">
                <a:solidFill>
                  <a:srgbClr val="000000"/>
                </a:solidFill>
                <a:latin typeface="Arial"/>
              </a:rPr>
              <a:t>A  System Designed for Blasting Evaluation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We Also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560" cy="373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marL="315360" indent="-2365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Recompiled the opencv-python library to have the CUDA support and GPU acceleration.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630720" indent="-23652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Optical Flow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1" marL="630720" indent="-23652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And more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marL="315360" indent="-2365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Built the Web UI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630720" indent="-23652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Analysis management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1" marL="630720" indent="-23652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File management and preview 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1" marL="630720" indent="-23652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ROI and shapes drawing 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1" marL="630720" indent="-23652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Real time processing monitoring 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Improvement and Fine tuning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2288880" y="1326600"/>
            <a:ext cx="728568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7000"/>
          </a:bodyPr>
          <a:p>
            <a:pPr marL="246240" indent="-1846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More Algorithms and Models introduced for 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492480" indent="-1846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Video preprocessing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1" marL="492480" indent="-1846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Object detection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1" marL="492480" indent="-1846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Object tracking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marL="246240" indent="-1846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Evaluation reports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marL="24624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marL="24624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GB" sz="4200" spc="-1" strike="noStrike">
                <a:solidFill>
                  <a:srgbClr val="999999"/>
                </a:solidFill>
                <a:latin typeface="Arial"/>
              </a:rPr>
              <a:t>And Maybe</a:t>
            </a:r>
            <a:endParaRPr b="0" lang="en-GB" sz="4200" spc="-1" strike="noStrike">
              <a:solidFill>
                <a:srgbClr val="000000"/>
              </a:solidFill>
              <a:latin typeface="Arial"/>
            </a:endParaRPr>
          </a:p>
          <a:p>
            <a:pPr marL="246240" indent="-1846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Camera Calibration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marL="246240" indent="-1846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3D modelling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"/>
          <p:cNvSpPr/>
          <p:nvPr/>
        </p:nvSpPr>
        <p:spPr>
          <a:xfrm>
            <a:off x="6741360" y="3086640"/>
            <a:ext cx="2320200" cy="48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GB" sz="2800" spc="-1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</a:rPr>
              <a:t>A lot of things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5"/>
          <p:cNvSpPr/>
          <p:nvPr/>
        </p:nvSpPr>
        <p:spPr>
          <a:xfrm>
            <a:off x="518760" y="455040"/>
            <a:ext cx="3881520" cy="94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Team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rcRect l="37127" t="20862" r="16214" b="25184"/>
          <a:stretch/>
        </p:blipFill>
        <p:spPr>
          <a:xfrm rot="5394600">
            <a:off x="91800" y="613800"/>
            <a:ext cx="5016240" cy="4350960"/>
          </a:xfrm>
          <a:prstGeom prst="rect">
            <a:avLst/>
          </a:prstGeom>
          <a:ln w="0">
            <a:noFill/>
          </a:ln>
        </p:spPr>
      </p:pic>
      <p:pic>
        <p:nvPicPr>
          <p:cNvPr id="124" name="" descr=""/>
          <p:cNvPicPr/>
          <p:nvPr/>
        </p:nvPicPr>
        <p:blipFill>
          <a:blip r:embed="rId2"/>
          <a:srcRect l="37299" t="37613" r="0" b="0"/>
          <a:stretch/>
        </p:blipFill>
        <p:spPr>
          <a:xfrm>
            <a:off x="5038560" y="2059920"/>
            <a:ext cx="4739400" cy="3536640"/>
          </a:xfrm>
          <a:prstGeom prst="rect">
            <a:avLst/>
          </a:prstGeom>
          <a:ln w="0">
            <a:noFill/>
          </a:ln>
        </p:spPr>
      </p:pic>
      <p:pic>
        <p:nvPicPr>
          <p:cNvPr id="125" name="" descr=""/>
          <p:cNvPicPr/>
          <p:nvPr/>
        </p:nvPicPr>
        <p:blipFill>
          <a:blip r:embed="rId3"/>
          <a:srcRect l="0" t="16274" r="0" b="48816"/>
          <a:stretch/>
        </p:blipFill>
        <p:spPr>
          <a:xfrm>
            <a:off x="5663520" y="81360"/>
            <a:ext cx="3265200" cy="1978200"/>
          </a:xfrm>
          <a:prstGeom prst="rect">
            <a:avLst/>
          </a:prstGeom>
          <a:ln w="0">
            <a:noFill/>
          </a:ln>
        </p:spPr>
      </p:pic>
      <p:sp>
        <p:nvSpPr>
          <p:cNvPr id="126" name=""/>
          <p:cNvSpPr/>
          <p:nvPr/>
        </p:nvSpPr>
        <p:spPr>
          <a:xfrm>
            <a:off x="2939040" y="3483360"/>
            <a:ext cx="127908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00"/>
                </a:solidFill>
                <a:latin typeface="Arial"/>
              </a:rPr>
              <a:t>Wei Zhang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"/>
          <p:cNvSpPr/>
          <p:nvPr/>
        </p:nvSpPr>
        <p:spPr>
          <a:xfrm>
            <a:off x="7147080" y="4814280"/>
            <a:ext cx="1565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00"/>
                </a:solidFill>
                <a:latin typeface="Arial"/>
              </a:rPr>
              <a:t>William Wang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0" y="16920"/>
            <a:ext cx="10125720" cy="5665320"/>
          </a:xfrm>
          <a:prstGeom prst="rect">
            <a:avLst/>
          </a:prstGeom>
          <a:ln w="0">
            <a:noFill/>
          </a:ln>
        </p:spPr>
      </p:pic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122120" y="3477600"/>
            <a:ext cx="7426440" cy="62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</a:rPr>
              <a:t>Thank you !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538920"/>
            <a:ext cx="3828960" cy="63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Target 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4851000" y="2665440"/>
            <a:ext cx="4834440" cy="2701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6000"/>
          </a:bodyPr>
          <a:p>
            <a:pPr marL="328320" indent="-2462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Value Oriented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marL="328320" indent="-2462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Algorithm Driven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marL="328320" indent="-2462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Project Based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656640" indent="-2462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Code Reusing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1" marL="656640" indent="-2462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Parameters Optimizing 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1" marL="656640" indent="-2462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Extendibility 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/>
          </p:nvPr>
        </p:nvSpPr>
        <p:spPr>
          <a:xfrm>
            <a:off x="266040" y="1562760"/>
            <a:ext cx="5137560" cy="262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Evaluate Blasts Qualitatively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Slungshot 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Smoke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Fragmentation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GB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"/>
          <p:cNvSpPr/>
          <p:nvPr/>
        </p:nvSpPr>
        <p:spPr>
          <a:xfrm>
            <a:off x="6246720" y="1912320"/>
            <a:ext cx="2044080" cy="75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GB" sz="40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GB" sz="4000" spc="-1" strike="noStrike">
                <a:solidFill>
                  <a:srgbClr val="000000"/>
                </a:solidFill>
                <a:latin typeface="Arial"/>
                <a:ea typeface="DejaVu Sans"/>
              </a:rPr>
              <a:t>Path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"/>
          <p:cNvSpPr/>
          <p:nvPr/>
        </p:nvSpPr>
        <p:spPr>
          <a:xfrm>
            <a:off x="4740120" y="1011600"/>
            <a:ext cx="518040" cy="65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GB" sz="4000" spc="-1" strike="noStrike">
                <a:solidFill>
                  <a:srgbClr val="999999"/>
                </a:solidFill>
                <a:latin typeface="Arial"/>
                <a:ea typeface="DejaVu Sans"/>
              </a:rPr>
              <a:t>&amp;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13032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Video Preprocess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303912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200" spc="-1" strike="noStrike">
                <a:solidFill>
                  <a:srgbClr val="000000"/>
                </a:solidFill>
                <a:latin typeface="Arial"/>
              </a:rPr>
              <a:t>Image Enhancement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200" spc="-1" strike="noStrike">
                <a:solidFill>
                  <a:srgbClr val="000000"/>
                </a:solidFill>
                <a:latin typeface="Arial"/>
              </a:rPr>
              <a:t>Contrast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/>
          </p:nvPr>
        </p:nvSpPr>
        <p:spPr>
          <a:xfrm>
            <a:off x="6911640" y="1260360"/>
            <a:ext cx="281952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Stabilization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Optical Flow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Frame Diff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VidStab lib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/>
          </p:nvPr>
        </p:nvSpPr>
        <p:spPr>
          <a:xfrm>
            <a:off x="3804480" y="1275120"/>
            <a:ext cx="276588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200" spc="-1" strike="noStrike">
                <a:solidFill>
                  <a:srgbClr val="000000"/>
                </a:solidFill>
                <a:latin typeface="Arial"/>
              </a:rPr>
              <a:t>ROI Crop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100" spc="-1" strike="noStrike">
                <a:solidFill>
                  <a:srgbClr val="000000"/>
                </a:solidFill>
                <a:latin typeface="Arial"/>
              </a:rPr>
              <a:t>Target Tracking</a:t>
            </a:r>
            <a:endParaRPr b="0" lang="en-GB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1249920" y="2807280"/>
            <a:ext cx="4604400" cy="258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4092840" y="2111760"/>
            <a:ext cx="5986080" cy="3557160"/>
          </a:xfrm>
          <a:prstGeom prst="rect">
            <a:avLst/>
          </a:prstGeom>
          <a:ln w="0">
            <a:noFill/>
          </a:ln>
        </p:spPr>
      </p:pic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Think Before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0" y="1326600"/>
            <a:ext cx="841428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00"/>
          </a:bodyPr>
          <a:p>
            <a:pPr marL="427680" indent="-3207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Extracting Information from Frames of Video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55360" indent="-32076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Deep Learning based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2" marL="1283040" indent="-28512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100" spc="-1" strike="noStrike">
                <a:solidFill>
                  <a:srgbClr val="000000"/>
                </a:solidFill>
                <a:latin typeface="Arial"/>
              </a:rPr>
              <a:t>YOLO </a:t>
            </a:r>
            <a:r>
              <a:rPr b="0" lang="en-GB" sz="2100" spc="-1" strike="noStrike">
                <a:solidFill>
                  <a:srgbClr val="2a6099"/>
                </a:solidFill>
                <a:latin typeface="Arial"/>
              </a:rPr>
              <a:t>V8</a:t>
            </a:r>
            <a:r>
              <a:rPr b="0" lang="en-GB" sz="2100" spc="-1" strike="noStrike">
                <a:solidFill>
                  <a:srgbClr val="000000"/>
                </a:solidFill>
                <a:latin typeface="Arial"/>
              </a:rPr>
              <a:t>,9,10,11</a:t>
            </a:r>
            <a:endParaRPr b="0" lang="en-GB" sz="2100" spc="-1" strike="noStrike">
              <a:solidFill>
                <a:srgbClr val="000000"/>
              </a:solidFill>
              <a:latin typeface="Arial"/>
            </a:endParaRPr>
          </a:p>
          <a:p>
            <a:pPr lvl="2" marL="1283040" indent="-28512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100" spc="-1" strike="noStrike">
                <a:solidFill>
                  <a:srgbClr val="000000"/>
                </a:solidFill>
                <a:latin typeface="Arial"/>
              </a:rPr>
              <a:t>FastCNN </a:t>
            </a:r>
            <a:endParaRPr b="0" lang="en-GB" sz="2100" spc="-1" strike="noStrike">
              <a:solidFill>
                <a:srgbClr val="000000"/>
              </a:solidFill>
              <a:latin typeface="Arial"/>
            </a:endParaRPr>
          </a:p>
          <a:p>
            <a:pPr lvl="1" marL="855360" indent="-32076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Classic Algorithm based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2" marL="1283040" indent="-28512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100" spc="-1" strike="noStrike">
                <a:solidFill>
                  <a:srgbClr val="000000"/>
                </a:solidFill>
                <a:latin typeface="Arial"/>
              </a:rPr>
              <a:t>Frames Differencing </a:t>
            </a:r>
            <a:endParaRPr b="0" lang="en-GB" sz="2100" spc="-1" strike="noStrike">
              <a:solidFill>
                <a:srgbClr val="000000"/>
              </a:solidFill>
              <a:latin typeface="Arial"/>
            </a:endParaRPr>
          </a:p>
          <a:p>
            <a:pPr lvl="2" marL="1283040" indent="-28512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100" spc="-1" strike="noStrike">
                <a:solidFill>
                  <a:srgbClr val="000000"/>
                </a:solidFill>
                <a:latin typeface="Arial"/>
              </a:rPr>
              <a:t>Optical Flow</a:t>
            </a:r>
            <a:endParaRPr b="0" lang="en-GB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"/>
          <p:cNvSpPr/>
          <p:nvPr/>
        </p:nvSpPr>
        <p:spPr>
          <a:xfrm flipH="1" flipV="1">
            <a:off x="6369840" y="2884680"/>
            <a:ext cx="140400" cy="457920"/>
          </a:xfrm>
          <a:prstGeom prst="line">
            <a:avLst/>
          </a:prstGeom>
          <a:ln w="36000">
            <a:solidFill>
              <a:srgbClr val="ff8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8" name=""/>
          <p:cNvSpPr/>
          <p:nvPr/>
        </p:nvSpPr>
        <p:spPr>
          <a:xfrm flipH="1">
            <a:off x="5612040" y="2929680"/>
            <a:ext cx="167040" cy="448920"/>
          </a:xfrm>
          <a:prstGeom prst="line">
            <a:avLst/>
          </a:prstGeom>
          <a:ln w="36000">
            <a:solidFill>
              <a:srgbClr val="ff8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9" name=""/>
          <p:cNvSpPr/>
          <p:nvPr/>
        </p:nvSpPr>
        <p:spPr>
          <a:xfrm flipV="1">
            <a:off x="7485120" y="2660040"/>
            <a:ext cx="294840" cy="771120"/>
          </a:xfrm>
          <a:prstGeom prst="line">
            <a:avLst/>
          </a:prstGeom>
          <a:ln w="108000">
            <a:solidFill>
              <a:srgbClr val="ffff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44000" rIns="144000" tIns="99000" bIns="99000" anchor="ctr" anchorCtr="1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Structure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23000" y="2118960"/>
            <a:ext cx="4921560" cy="197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Slungshot Analysis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Smoke Analysis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Fragmentation Analysis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"/>
          <p:cNvSpPr/>
          <p:nvPr/>
        </p:nvSpPr>
        <p:spPr>
          <a:xfrm>
            <a:off x="5530320" y="2687760"/>
            <a:ext cx="1453320" cy="434520"/>
          </a:xfrm>
          <a:prstGeom prst="rightArrow">
            <a:avLst>
              <a:gd name="adj1" fmla="val 50000"/>
              <a:gd name="adj2" fmla="val 83471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3" name=""/>
          <p:cNvSpPr/>
          <p:nvPr/>
        </p:nvSpPr>
        <p:spPr>
          <a:xfrm>
            <a:off x="7117920" y="2236680"/>
            <a:ext cx="2841480" cy="130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GB" sz="4200" spc="-1" strike="noStrike">
                <a:solidFill>
                  <a:srgbClr val="000000"/>
                </a:solidFill>
                <a:latin typeface="Arial"/>
                <a:ea typeface="DejaVu Sans"/>
              </a:rPr>
              <a:t>Blasting Evaluation</a:t>
            </a:r>
            <a:endParaRPr b="0" lang="en-GB" sz="4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0" algn="ct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  <a:ea typeface="微软雅黑"/>
              </a:rPr>
              <a:t>Slungshot Analysis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370800" y="1245240"/>
            <a:ext cx="5032800" cy="410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solidFill>
                  <a:srgbClr val="000000"/>
                </a:solidFill>
                <a:latin typeface="Arial"/>
              </a:rPr>
              <a:t>Detection</a:t>
            </a:r>
            <a:endParaRPr b="0" lang="en-GB" sz="2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Frames Difference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Optical Flow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solidFill>
                  <a:srgbClr val="000000"/>
                </a:solidFill>
                <a:latin typeface="Arial"/>
              </a:rPr>
              <a:t>Tracking</a:t>
            </a:r>
            <a:endParaRPr b="0" lang="en-GB" sz="2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ByteTrack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StrongSORT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Results Processing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3568680" y="2111760"/>
            <a:ext cx="5986080" cy="3557160"/>
          </a:xfrm>
          <a:prstGeom prst="rect">
            <a:avLst/>
          </a:prstGeom>
          <a:ln w="0">
            <a:noFill/>
          </a:ln>
        </p:spPr>
      </p:pic>
      <p:sp>
        <p:nvSpPr>
          <p:cNvPr id="107" name=""/>
          <p:cNvSpPr/>
          <p:nvPr/>
        </p:nvSpPr>
        <p:spPr>
          <a:xfrm flipH="1" flipV="1">
            <a:off x="5995440" y="2805840"/>
            <a:ext cx="140400" cy="457920"/>
          </a:xfrm>
          <a:prstGeom prst="line">
            <a:avLst/>
          </a:prstGeom>
          <a:ln w="36000">
            <a:solidFill>
              <a:srgbClr val="ff8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8" name=""/>
          <p:cNvSpPr/>
          <p:nvPr/>
        </p:nvSpPr>
        <p:spPr>
          <a:xfrm flipH="1">
            <a:off x="5237640" y="2850840"/>
            <a:ext cx="167040" cy="448920"/>
          </a:xfrm>
          <a:prstGeom prst="line">
            <a:avLst/>
          </a:prstGeom>
          <a:ln w="36000">
            <a:solidFill>
              <a:srgbClr val="ff8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 anchorCtr="1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9" name=""/>
          <p:cNvSpPr/>
          <p:nvPr/>
        </p:nvSpPr>
        <p:spPr>
          <a:xfrm flipV="1">
            <a:off x="7110720" y="2581200"/>
            <a:ext cx="294840" cy="771120"/>
          </a:xfrm>
          <a:prstGeom prst="line">
            <a:avLst/>
          </a:prstGeom>
          <a:ln w="108000">
            <a:solidFill>
              <a:srgbClr val="ffff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44000" rIns="144000" tIns="99000" bIns="99000" anchor="ctr" anchorCtr="1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0" algn="ct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  <a:ea typeface="微软雅黑"/>
              </a:rPr>
              <a:t>Smoke Analysis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Contour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BackgroundSubtract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marL="864000" indent="0">
              <a:lnSpc>
                <a:spcPct val="100000"/>
              </a:lnSpc>
              <a:spcBef>
                <a:spcPts val="1134"/>
              </a:spcBef>
              <a:buNone/>
              <a:tabLst>
                <a:tab algn="l" pos="0"/>
              </a:tabLst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Analysis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algn="l" pos="0"/>
              </a:tabLst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Colour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1"/>
          <a:stretch/>
        </p:blipFill>
        <p:spPr>
          <a:xfrm>
            <a:off x="4245840" y="2312640"/>
            <a:ext cx="5328720" cy="3291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0" algn="ct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  <a:ea typeface="微软雅黑"/>
              </a:rPr>
              <a:t>Fragmentation Analysis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Contour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Plain Frames Differencing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marL="864000" indent="0">
              <a:lnSpc>
                <a:spcPct val="100000"/>
              </a:lnSpc>
              <a:spcBef>
                <a:spcPts val="1134"/>
              </a:spcBef>
              <a:buNone/>
              <a:tabLst>
                <a:tab algn="l" pos="0"/>
              </a:tabLst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Analysis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algn="l" pos="0"/>
              </a:tabLst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Colour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0" algn="ct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Supplemental Algorithms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ECC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morphologyEX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Colour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1767</TotalTime>
  <Application>LibreOffice/7.4.4.2$Windows_X86_64 LibreOffice_project/85569322deea74ec9134968a29af2df5663baa21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2025-01-15T08:51:00Z</dcterms:modified>
  <cp:revision>63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